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81" r:id="rId4"/>
    <p:sldId id="282" r:id="rId5"/>
    <p:sldId id="262" r:id="rId6"/>
    <p:sldId id="265" r:id="rId7"/>
    <p:sldId id="276" r:id="rId8"/>
    <p:sldId id="278" r:id="rId9"/>
    <p:sldId id="270" r:id="rId10"/>
    <p:sldId id="274" r:id="rId11"/>
    <p:sldId id="273" r:id="rId12"/>
    <p:sldId id="269" r:id="rId13"/>
    <p:sldId id="272" r:id="rId14"/>
    <p:sldId id="277" r:id="rId15"/>
    <p:sldId id="280" r:id="rId16"/>
    <p:sldId id="279" r:id="rId17"/>
    <p:sldId id="275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882" autoAdjust="0"/>
  </p:normalViewPr>
  <p:slideViewPr>
    <p:cSldViewPr snapToGrid="0">
      <p:cViewPr varScale="1">
        <p:scale>
          <a:sx n="56" d="100"/>
          <a:sy n="56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BDD00-E693-4D2D-BBD2-4D8DC0FF0D53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5889F-F24D-405A-930E-5DC7F7E14C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39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モバイル</a:t>
            </a:r>
            <a:r>
              <a:rPr kumimoji="1" lang="en-US" altLang="ja-JP" dirty="0"/>
              <a:t>BSL3</a:t>
            </a:r>
            <a:r>
              <a:rPr kumimoji="1" lang="ja-JP" altLang="en-US" dirty="0"/>
              <a:t>実験室について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850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詳細</a:t>
            </a:r>
            <a:r>
              <a:rPr kumimoji="1" lang="en-US" altLang="ja-JP" dirty="0"/>
              <a:t>/ UV {</a:t>
            </a:r>
            <a:r>
              <a:rPr kumimoji="1" lang="ja-JP" altLang="en-US" dirty="0"/>
              <a:t>紫外線</a:t>
            </a:r>
            <a:r>
              <a:rPr kumimoji="1" lang="en-US" altLang="ja-JP" dirty="0"/>
              <a:t>} </a:t>
            </a:r>
            <a:r>
              <a:rPr kumimoji="1" lang="ja-JP" altLang="en-US" dirty="0"/>
              <a:t>ランプ</a:t>
            </a:r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UV</a:t>
            </a:r>
            <a:r>
              <a:rPr kumimoji="1" lang="ja-JP" altLang="en-US" dirty="0"/>
              <a:t>ランプは、滅菌のために、実験室、前室、パスボックス、</a:t>
            </a:r>
            <a:r>
              <a:rPr kumimoji="1" lang="en-US" altLang="ja-JP" dirty="0"/>
              <a:t>BSC</a:t>
            </a:r>
            <a:r>
              <a:rPr kumimoji="1" lang="ja-JP" altLang="en-US" dirty="0"/>
              <a:t>に設置されている。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857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詳細</a:t>
            </a:r>
            <a:r>
              <a:rPr kumimoji="1" lang="en-US" altLang="ja-JP" dirty="0"/>
              <a:t>/ </a:t>
            </a:r>
            <a:r>
              <a:rPr kumimoji="1" lang="ja-JP" altLang="en-US" dirty="0"/>
              <a:t>手洗器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・ 手洗器は、滅菌のために、排水タンク </a:t>
            </a:r>
            <a:r>
              <a:rPr kumimoji="1" lang="en-US" altLang="ja-JP" dirty="0"/>
              <a:t>(</a:t>
            </a:r>
            <a:r>
              <a:rPr kumimoji="1" lang="ja-JP" altLang="en-US" dirty="0"/>
              <a:t>内部に</a:t>
            </a:r>
            <a:r>
              <a:rPr kumimoji="1" lang="en-US" altLang="ja-JP" dirty="0"/>
              <a:t>) </a:t>
            </a:r>
            <a:r>
              <a:rPr kumimoji="1" lang="ja-JP" altLang="en-US" dirty="0"/>
              <a:t>を持つ。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420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詳細</a:t>
            </a:r>
            <a:r>
              <a:rPr kumimoji="1" lang="en-US" altLang="ja-JP" dirty="0"/>
              <a:t>/ </a:t>
            </a:r>
            <a:r>
              <a:rPr kumimoji="1" lang="ja-JP" altLang="en-US" dirty="0"/>
              <a:t>クラス</a:t>
            </a:r>
            <a:r>
              <a:rPr kumimoji="1" lang="en-US" altLang="ja-JP" dirty="0"/>
              <a:t>IIB</a:t>
            </a:r>
            <a:r>
              <a:rPr kumimoji="1" lang="ja-JP" altLang="en-US" dirty="0"/>
              <a:t>型</a:t>
            </a:r>
            <a:r>
              <a:rPr kumimoji="1" lang="en-US" altLang="ja-JP" dirty="0"/>
              <a:t>BSC</a:t>
            </a:r>
            <a:endParaRPr kumimoji="1" lang="ja-JP" altLang="en-US" dirty="0"/>
          </a:p>
          <a:p>
            <a:r>
              <a:rPr kumimoji="1" lang="ja-JP" altLang="en-US" dirty="0"/>
              <a:t>・ クラス</a:t>
            </a:r>
            <a:r>
              <a:rPr kumimoji="1" lang="en-US" altLang="ja-JP" dirty="0"/>
              <a:t>II</a:t>
            </a:r>
            <a:r>
              <a:rPr kumimoji="1" lang="ja-JP" altLang="en-US" dirty="0"/>
              <a:t>型の</a:t>
            </a:r>
            <a:r>
              <a:rPr kumimoji="1" lang="en-US" altLang="ja-JP" dirty="0"/>
              <a:t>BSC</a:t>
            </a:r>
            <a:r>
              <a:rPr kumimoji="1" lang="ja-JP" altLang="en-US" dirty="0"/>
              <a:t>は、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つの形式を持つ。・ </a:t>
            </a:r>
            <a:r>
              <a:rPr kumimoji="1" lang="en-US" altLang="ja-JP" dirty="0"/>
              <a:t>1</a:t>
            </a:r>
            <a:r>
              <a:rPr kumimoji="1" lang="ja-JP" altLang="en-US" dirty="0"/>
              <a:t>つは、</a:t>
            </a:r>
            <a:r>
              <a:rPr kumimoji="1" lang="en-US" altLang="ja-JP" dirty="0"/>
              <a:t>IIA</a:t>
            </a:r>
            <a:r>
              <a:rPr kumimoji="1" lang="ja-JP" altLang="en-US" dirty="0"/>
              <a:t>型であり、もう</a:t>
            </a:r>
            <a:r>
              <a:rPr kumimoji="1" lang="en-US" altLang="ja-JP" dirty="0"/>
              <a:t>1</a:t>
            </a:r>
            <a:r>
              <a:rPr kumimoji="1" lang="ja-JP" altLang="en-US" dirty="0"/>
              <a:t>つは</a:t>
            </a:r>
            <a:r>
              <a:rPr kumimoji="1" lang="en-US" altLang="ja-JP" dirty="0"/>
              <a:t>IIB</a:t>
            </a:r>
            <a:r>
              <a:rPr kumimoji="1" lang="ja-JP" altLang="en-US" dirty="0"/>
              <a:t>型である。</a:t>
            </a:r>
            <a:endParaRPr kumimoji="1" lang="en-US" altLang="ja-JP" dirty="0"/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IIA</a:t>
            </a:r>
            <a:r>
              <a:rPr kumimoji="1" lang="ja-JP" altLang="en-US" dirty="0"/>
              <a:t>型は、内部 </a:t>
            </a:r>
            <a:r>
              <a:rPr kumimoji="1" lang="en-US" altLang="ja-JP" dirty="0"/>
              <a:t>(</a:t>
            </a:r>
            <a:r>
              <a:rPr kumimoji="1" lang="ja-JP" altLang="en-US" dirty="0"/>
              <a:t>部屋</a:t>
            </a:r>
            <a:r>
              <a:rPr kumimoji="1" lang="en-US" altLang="ja-JP" dirty="0"/>
              <a:t>) </a:t>
            </a:r>
            <a:r>
              <a:rPr kumimoji="1" lang="ja-JP" altLang="en-US" dirty="0"/>
              <a:t>へ空気を排出し、</a:t>
            </a:r>
            <a:r>
              <a:rPr kumimoji="1" lang="en-US" altLang="ja-JP" dirty="0"/>
              <a:t>IIB</a:t>
            </a:r>
            <a:r>
              <a:rPr kumimoji="1" lang="ja-JP" altLang="en-US" dirty="0"/>
              <a:t>型は、室外へ空気を排出する。・そのため、</a:t>
            </a:r>
            <a:r>
              <a:rPr kumimoji="1" lang="en-US" altLang="ja-JP" dirty="0"/>
              <a:t>IIB</a:t>
            </a:r>
            <a:r>
              <a:rPr kumimoji="1" lang="ja-JP" altLang="en-US" dirty="0"/>
              <a:t>型の</a:t>
            </a:r>
            <a:r>
              <a:rPr kumimoji="1" lang="en-US" altLang="ja-JP" dirty="0"/>
              <a:t>BSC</a:t>
            </a:r>
            <a:r>
              <a:rPr kumimoji="1" lang="ja-JP" altLang="en-US" dirty="0"/>
              <a:t>は、</a:t>
            </a:r>
            <a:r>
              <a:rPr kumimoji="1" lang="en-US" altLang="ja-JP" dirty="0"/>
              <a:t>IIA</a:t>
            </a:r>
            <a:r>
              <a:rPr kumimoji="1" lang="ja-JP" altLang="en-US" dirty="0"/>
              <a:t>型の</a:t>
            </a:r>
            <a:r>
              <a:rPr kumimoji="1" lang="en-US" altLang="ja-JP" dirty="0"/>
              <a:t>BSC</a:t>
            </a:r>
            <a:r>
              <a:rPr kumimoji="1" lang="ja-JP" altLang="en-US" dirty="0"/>
              <a:t>よりも、より安全である。</a:t>
            </a:r>
          </a:p>
          <a:p>
            <a:r>
              <a:rPr kumimoji="1" lang="ja-JP" altLang="en-US" dirty="0"/>
              <a:t>・ この実験室では、</a:t>
            </a:r>
            <a:r>
              <a:rPr kumimoji="1" lang="en-US" altLang="ja-JP" dirty="0"/>
              <a:t>IIB</a:t>
            </a:r>
            <a:r>
              <a:rPr kumimoji="1" lang="ja-JP" altLang="en-US" dirty="0"/>
              <a:t>型の</a:t>
            </a:r>
            <a:r>
              <a:rPr kumimoji="1" lang="en-US" altLang="ja-JP" dirty="0"/>
              <a:t>BSC</a:t>
            </a:r>
            <a:r>
              <a:rPr kumimoji="1" lang="ja-JP" altLang="en-US" dirty="0"/>
              <a:t>は、設置されている。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002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概念</a:t>
            </a:r>
            <a:r>
              <a:rPr kumimoji="1" lang="en-US" altLang="ja-JP" dirty="0"/>
              <a:t>/ </a:t>
            </a:r>
            <a:r>
              <a:rPr kumimoji="1" lang="ja-JP" altLang="en-US" dirty="0"/>
              <a:t>簡単な操作</a:t>
            </a:r>
            <a:r>
              <a:rPr kumimoji="1" lang="en-US" altLang="ja-JP" dirty="0"/>
              <a:t> </a:t>
            </a:r>
            <a:endParaRPr kumimoji="1" lang="ja-JP" altLang="en-US" dirty="0"/>
          </a:p>
          <a:p>
            <a:r>
              <a:rPr kumimoji="1" lang="ja-JP" altLang="en-US" dirty="0"/>
              <a:t>・ 自動制御。・ 自動監視。</a:t>
            </a:r>
            <a:endParaRPr kumimoji="1" lang="en-US" altLang="ja-JP" dirty="0"/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BSL2</a:t>
            </a:r>
            <a:r>
              <a:rPr kumimoji="1" lang="ja-JP" altLang="en-US" dirty="0"/>
              <a:t>モードと</a:t>
            </a:r>
            <a:r>
              <a:rPr kumimoji="1" lang="en-US" altLang="ja-JP" dirty="0"/>
              <a:t>BSL3</a:t>
            </a:r>
            <a:r>
              <a:rPr kumimoji="1" lang="ja-JP" altLang="en-US" dirty="0"/>
              <a:t>モードは、選択できる。</a:t>
            </a:r>
            <a:endParaRPr kumimoji="1" lang="en-US" altLang="ja-JP" dirty="0"/>
          </a:p>
          <a:p>
            <a:r>
              <a:rPr kumimoji="1" lang="ja-JP" altLang="en-US" dirty="0"/>
              <a:t>・ 締切ダンパーは、ガス燻蒸のために、設置されている。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118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詳細</a:t>
            </a:r>
            <a:r>
              <a:rPr kumimoji="1" lang="en-US" altLang="ja-JP" dirty="0"/>
              <a:t>/ </a:t>
            </a:r>
            <a:r>
              <a:rPr kumimoji="1" lang="ja-JP" altLang="en-US" dirty="0"/>
              <a:t>自動制御</a:t>
            </a:r>
          </a:p>
          <a:p>
            <a:r>
              <a:rPr kumimoji="1" lang="ja-JP" altLang="en-US" dirty="0"/>
              <a:t>・ 操作ボタンは、ユーザーのために、最小化されている。</a:t>
            </a:r>
            <a:endParaRPr kumimoji="1" lang="en-US" altLang="ja-JP" dirty="0"/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4</a:t>
            </a:r>
            <a:r>
              <a:rPr kumimoji="1" lang="ja-JP" altLang="en-US" dirty="0"/>
              <a:t>つのボタン、すなわち、運転開始、運転停止、ブザー停止、アラーム</a:t>
            </a:r>
            <a:r>
              <a:rPr kumimoji="1" lang="en-US" altLang="ja-JP" dirty="0"/>
              <a:t> </a:t>
            </a:r>
            <a:r>
              <a:rPr kumimoji="1" lang="ja-JP" altLang="en-US" dirty="0"/>
              <a:t>リセット </a:t>
            </a:r>
            <a:r>
              <a:rPr kumimoji="1" lang="en-US" altLang="ja-JP" dirty="0"/>
              <a:t>(</a:t>
            </a:r>
            <a:r>
              <a:rPr kumimoji="1" lang="ja-JP" altLang="en-US" dirty="0"/>
              <a:t>内部に</a:t>
            </a:r>
            <a:r>
              <a:rPr kumimoji="1" lang="en-US" altLang="ja-JP" dirty="0"/>
              <a:t>) </a:t>
            </a:r>
            <a:r>
              <a:rPr kumimoji="1" lang="ja-JP" altLang="en-US" dirty="0"/>
              <a:t>だけは設置されている。</a:t>
            </a:r>
            <a:endParaRPr kumimoji="1" lang="en-US" altLang="ja-JP" dirty="0"/>
          </a:p>
          <a:p>
            <a:r>
              <a:rPr kumimoji="1" lang="ja-JP" altLang="en-US" dirty="0"/>
              <a:t>・ また、部屋の温度、圧力、風量、その他は。自動的に制御される。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459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詳細</a:t>
            </a:r>
            <a:r>
              <a:rPr kumimoji="1" lang="en-US" altLang="ja-JP" dirty="0"/>
              <a:t>/ </a:t>
            </a:r>
            <a:r>
              <a:rPr kumimoji="1" lang="ja-JP" altLang="en-US" dirty="0"/>
              <a:t>自動監視</a:t>
            </a:r>
          </a:p>
          <a:p>
            <a:r>
              <a:rPr kumimoji="1" lang="ja-JP" altLang="en-US" dirty="0"/>
              <a:t>・  記録計は、室温 </a:t>
            </a:r>
            <a:r>
              <a:rPr kumimoji="1" lang="en-US" altLang="ja-JP" dirty="0"/>
              <a:t>{</a:t>
            </a:r>
            <a:r>
              <a:rPr kumimoji="1" lang="ja-JP" altLang="en-US" dirty="0"/>
              <a:t>部屋の温度</a:t>
            </a:r>
            <a:r>
              <a:rPr kumimoji="1" lang="en-US" altLang="ja-JP" dirty="0"/>
              <a:t>}</a:t>
            </a:r>
            <a:r>
              <a:rPr kumimoji="1" lang="ja-JP" altLang="en-US" dirty="0"/>
              <a:t>、室圧、その他のために、設置されている。</a:t>
            </a:r>
            <a:endParaRPr kumimoji="1" lang="en-US" altLang="ja-JP" dirty="0"/>
          </a:p>
          <a:p>
            <a:r>
              <a:rPr kumimoji="1" lang="ja-JP" altLang="en-US" dirty="0"/>
              <a:t>・ ユーザーは、現在 </a:t>
            </a:r>
            <a:r>
              <a:rPr kumimoji="1" lang="en-US" altLang="ja-JP" dirty="0"/>
              <a:t>(</a:t>
            </a:r>
            <a:r>
              <a:rPr kumimoji="1" lang="ja-JP" altLang="en-US" dirty="0"/>
              <a:t>今</a:t>
            </a:r>
            <a:r>
              <a:rPr kumimoji="1" lang="en-US" altLang="ja-JP" dirty="0"/>
              <a:t>) </a:t>
            </a:r>
            <a:r>
              <a:rPr kumimoji="1" lang="ja-JP" altLang="en-US" dirty="0"/>
              <a:t>の状況だけでなく、過去の状況も確認できる。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784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詳細</a:t>
            </a:r>
            <a:r>
              <a:rPr kumimoji="1" lang="en-US" altLang="ja-JP" dirty="0"/>
              <a:t>/ </a:t>
            </a:r>
            <a:r>
              <a:rPr kumimoji="1" lang="ja-JP" altLang="en-US" dirty="0"/>
              <a:t>運転モード</a:t>
            </a:r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P2 (BSL2) </a:t>
            </a:r>
            <a:r>
              <a:rPr kumimoji="1" lang="ja-JP" altLang="en-US" dirty="0"/>
              <a:t>モードと</a:t>
            </a:r>
            <a:r>
              <a:rPr kumimoji="1" lang="en-US" altLang="ja-JP" dirty="0"/>
              <a:t>P3 (BSL3) </a:t>
            </a:r>
            <a:r>
              <a:rPr kumimoji="1" lang="ja-JP" altLang="en-US" dirty="0"/>
              <a:t>モードを選択できる。</a:t>
            </a:r>
            <a:endParaRPr kumimoji="1" lang="en-US" altLang="ja-JP" dirty="0"/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P2</a:t>
            </a:r>
            <a:r>
              <a:rPr kumimoji="1" lang="ja-JP" altLang="en-US" dirty="0"/>
              <a:t>モードでは、ドアは、室圧によるインターロックをキャンセルできる。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484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詳細</a:t>
            </a:r>
            <a:r>
              <a:rPr kumimoji="1" lang="en-US" altLang="ja-JP" dirty="0"/>
              <a:t>/ </a:t>
            </a:r>
            <a:r>
              <a:rPr kumimoji="1" lang="ja-JP" altLang="en-US" dirty="0"/>
              <a:t>締切ダンパー</a:t>
            </a:r>
            <a:endParaRPr kumimoji="1" lang="en-US" altLang="ja-JP" dirty="0"/>
          </a:p>
          <a:p>
            <a:r>
              <a:rPr kumimoji="1" lang="ja-JP" altLang="en-US" dirty="0"/>
              <a:t>・ 締切ダンパーは、給気と排気の</a:t>
            </a:r>
            <a:r>
              <a:rPr kumimoji="1" lang="en-US" altLang="ja-JP" dirty="0"/>
              <a:t>HEPA</a:t>
            </a:r>
            <a:r>
              <a:rPr kumimoji="1" lang="ja-JP" altLang="en-US" dirty="0"/>
              <a:t>フィルターの近くに設置されている。</a:t>
            </a:r>
            <a:endParaRPr kumimoji="1" lang="en-US" altLang="ja-JP" dirty="0"/>
          </a:p>
          <a:p>
            <a:r>
              <a:rPr kumimoji="1" lang="ja-JP" altLang="en-US" dirty="0"/>
              <a:t>・ そのため、ガス燻蒸のための準備は、簡単である。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901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終り</a:t>
            </a:r>
          </a:p>
          <a:p>
            <a:r>
              <a:rPr kumimoji="1" lang="ja-JP" altLang="en-US" dirty="0"/>
              <a:t>・ トレーニングコースにご協力いただきまして、ありがとうございます。</a:t>
            </a:r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Email: mikiikka277@hb.tp1.jp</a:t>
            </a:r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Facebook: Miki Hideki</a:t>
            </a:r>
          </a:p>
          <a:p>
            <a:r>
              <a:rPr kumimoji="1" lang="ja-JP" altLang="en-US" dirty="0"/>
              <a:t>・ 文書サーバー</a:t>
            </a:r>
            <a:r>
              <a:rPr kumimoji="1" lang="en-US" altLang="ja-JP" dirty="0"/>
              <a:t>: http://gaga.jellybean.jp/indexbsl.html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1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コンセブト </a:t>
            </a:r>
            <a:r>
              <a:rPr kumimoji="1" lang="en-US" altLang="ja-JP" dirty="0"/>
              <a:t>{</a:t>
            </a:r>
            <a:r>
              <a:rPr kumimoji="1" lang="ja-JP" altLang="en-US" dirty="0"/>
              <a:t>概念</a:t>
            </a:r>
            <a:r>
              <a:rPr kumimoji="1" lang="en-US" altLang="ja-JP" dirty="0"/>
              <a:t>}</a:t>
            </a:r>
            <a:endParaRPr kumimoji="1" lang="ja-JP" altLang="en-US" dirty="0"/>
          </a:p>
          <a:p>
            <a:r>
              <a:rPr kumimoji="1" lang="ja-JP" altLang="en-US" dirty="0"/>
              <a:t>・ 可搬式</a:t>
            </a:r>
            <a:endParaRPr kumimoji="1" lang="en-US" altLang="ja-JP" dirty="0"/>
          </a:p>
          <a:p>
            <a:r>
              <a:rPr kumimoji="1" lang="ja-JP" altLang="en-US" dirty="0"/>
              <a:t>・ より安全</a:t>
            </a:r>
            <a:endParaRPr kumimoji="1" lang="en-US" altLang="ja-JP" dirty="0"/>
          </a:p>
          <a:p>
            <a:r>
              <a:rPr kumimoji="1" lang="ja-JP" altLang="en-US" dirty="0"/>
              <a:t>・ 簡単な操作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23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概念</a:t>
            </a:r>
            <a:r>
              <a:rPr kumimoji="1" lang="en-US" altLang="ja-JP" dirty="0"/>
              <a:t>/ </a:t>
            </a:r>
            <a:r>
              <a:rPr kumimoji="1" lang="ja-JP" altLang="en-US" dirty="0"/>
              <a:t>可搬式</a:t>
            </a:r>
          </a:p>
          <a:p>
            <a:r>
              <a:rPr kumimoji="1" lang="ja-JP" altLang="en-US" dirty="0"/>
              <a:t>・ 簡単な組み立て、また、分解。</a:t>
            </a:r>
            <a:endParaRPr kumimoji="1" lang="en-US" altLang="ja-JP" dirty="0"/>
          </a:p>
          <a:p>
            <a:r>
              <a:rPr kumimoji="1" lang="ja-JP" altLang="en-US" dirty="0"/>
              <a:t>・ 簡単な運搬。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95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可搬式</a:t>
            </a:r>
            <a:r>
              <a:rPr kumimoji="1" lang="en-US" altLang="ja-JP" dirty="0"/>
              <a:t>/ </a:t>
            </a:r>
            <a:r>
              <a:rPr kumimoji="1" lang="ja-JP" altLang="en-US" dirty="0"/>
              <a:t>簡単な組み立てと分解</a:t>
            </a:r>
          </a:p>
          <a:p>
            <a:r>
              <a:rPr kumimoji="1" lang="ja-JP" altLang="en-US" dirty="0"/>
              <a:t>・ モバイル</a:t>
            </a:r>
            <a:r>
              <a:rPr kumimoji="1" lang="en-US" altLang="ja-JP" dirty="0"/>
              <a:t>BSL3</a:t>
            </a:r>
            <a:r>
              <a:rPr kumimoji="1" lang="ja-JP" altLang="en-US" dirty="0"/>
              <a:t>実験室は、簡単に組み立てられ、また、分解されるように設計されている。</a:t>
            </a:r>
            <a:endParaRPr kumimoji="1" lang="en-US" altLang="ja-JP" dirty="0"/>
          </a:p>
          <a:p>
            <a:r>
              <a:rPr kumimoji="1" lang="ja-JP" altLang="en-US" dirty="0"/>
              <a:t>・ 実験室は、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つのユニットを持ち、また、それぞれのユニットは、分離できる。</a:t>
            </a:r>
            <a:endParaRPr kumimoji="1" lang="en-US" altLang="ja-JP" dirty="0"/>
          </a:p>
          <a:p>
            <a:r>
              <a:rPr kumimoji="1" lang="ja-JP" altLang="en-US" dirty="0"/>
              <a:t>・ ダクトとケーブルも、分離でき、また、それぞれのユニットに収納できる。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095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可搬式</a:t>
            </a:r>
            <a:r>
              <a:rPr kumimoji="1" lang="en-US" altLang="ja-JP" dirty="0"/>
              <a:t>/ </a:t>
            </a:r>
            <a:r>
              <a:rPr kumimoji="1" lang="ja-JP" altLang="en-US" dirty="0"/>
              <a:t>簡単な運搬</a:t>
            </a:r>
          </a:p>
          <a:p>
            <a:r>
              <a:rPr kumimoji="1" lang="ja-JP" altLang="en-US" dirty="0"/>
              <a:t>・ モバイル</a:t>
            </a:r>
            <a:r>
              <a:rPr kumimoji="1" lang="en-US" altLang="ja-JP" dirty="0"/>
              <a:t>BSL3</a:t>
            </a:r>
            <a:r>
              <a:rPr kumimoji="1" lang="ja-JP" altLang="en-US" dirty="0"/>
              <a:t>実験室は、簡単に運搬されるように設計されている。</a:t>
            </a:r>
            <a:endParaRPr kumimoji="1" lang="en-US" altLang="ja-JP" dirty="0"/>
          </a:p>
          <a:p>
            <a:r>
              <a:rPr kumimoji="1" lang="ja-JP" altLang="en-US" dirty="0"/>
              <a:t>・ 実験室本体は、</a:t>
            </a:r>
            <a:r>
              <a:rPr kumimoji="1" lang="en-US" altLang="ja-JP" dirty="0"/>
              <a:t>ISO668 (</a:t>
            </a:r>
            <a:r>
              <a:rPr kumimoji="1" lang="ja-JP" altLang="en-US" dirty="0"/>
              <a:t>シリーズ</a:t>
            </a:r>
            <a:r>
              <a:rPr kumimoji="1" lang="en-US" altLang="ja-JP" dirty="0"/>
              <a:t>1</a:t>
            </a:r>
            <a:r>
              <a:rPr kumimoji="1" lang="ja-JP" altLang="en-US" dirty="0"/>
              <a:t>、貨物コンテナ </a:t>
            </a:r>
            <a:r>
              <a:rPr kumimoji="1" lang="en-US" altLang="ja-JP" dirty="0"/>
              <a:t>– </a:t>
            </a:r>
            <a:r>
              <a:rPr kumimoji="1" lang="ja-JP" altLang="en-US" dirty="0"/>
              <a:t>分類、寸法と定格</a:t>
            </a:r>
            <a:r>
              <a:rPr kumimoji="1" lang="en-US" altLang="ja-JP" dirty="0"/>
              <a:t>) </a:t>
            </a:r>
            <a:r>
              <a:rPr kumimoji="1" lang="ja-JP" altLang="en-US" dirty="0"/>
              <a:t>に従う。・ そのため、それは、通常の運搬方法により、運搬できる。</a:t>
            </a:r>
          </a:p>
          <a:p>
            <a:r>
              <a:rPr kumimoji="1" lang="ja-JP" altLang="en-US" dirty="0"/>
              <a:t>・ 日本</a:t>
            </a:r>
            <a:r>
              <a:rPr kumimoji="1" lang="en-US" altLang="ja-JP" dirty="0"/>
              <a:t>-&gt;</a:t>
            </a:r>
            <a:r>
              <a:rPr kumimoji="1" lang="ja-JP" altLang="en-US" dirty="0"/>
              <a:t>ハノイ、ベトナム </a:t>
            </a:r>
            <a:r>
              <a:rPr kumimoji="1" lang="en-US" altLang="ja-JP" dirty="0"/>
              <a:t>(2006</a:t>
            </a:r>
            <a:r>
              <a:rPr kumimoji="1" lang="ja-JP" altLang="en-US" dirty="0"/>
              <a:t>年</a:t>
            </a:r>
            <a:r>
              <a:rPr kumimoji="1" lang="en-US" altLang="ja-JP" dirty="0"/>
              <a:t>)</a:t>
            </a:r>
            <a:r>
              <a:rPr kumimoji="1" lang="ja-JP" altLang="en-US" dirty="0"/>
              <a:t>、ホーチミン、ベトナム </a:t>
            </a:r>
            <a:r>
              <a:rPr kumimoji="1" lang="en-US" altLang="ja-JP" dirty="0"/>
              <a:t>(2013</a:t>
            </a:r>
            <a:r>
              <a:rPr kumimoji="1" lang="ja-JP" altLang="en-US" dirty="0"/>
              <a:t>年</a:t>
            </a:r>
            <a:r>
              <a:rPr kumimoji="1" lang="en-US" altLang="ja-JP" dirty="0"/>
              <a:t>)</a:t>
            </a:r>
            <a:r>
              <a:rPr kumimoji="1" lang="ja-JP" altLang="en-US" dirty="0"/>
              <a:t>。次にどこへ、モバイル実験室は、運搬されるのだろうか？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48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概念</a:t>
            </a:r>
            <a:r>
              <a:rPr kumimoji="1" lang="en-US" altLang="ja-JP" dirty="0"/>
              <a:t>/ </a:t>
            </a:r>
            <a:r>
              <a:rPr kumimoji="1" lang="ja-JP" altLang="en-US" dirty="0"/>
              <a:t>より安全</a:t>
            </a:r>
            <a:endParaRPr kumimoji="1" lang="en-US" altLang="ja-JP" dirty="0"/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2</a:t>
            </a:r>
            <a:r>
              <a:rPr kumimoji="1" lang="ja-JP" altLang="en-US" dirty="0"/>
              <a:t>重壁は、実験室の周りに設置されている。・ 前室のドアと実験室のドアの両方は、インターロック </a:t>
            </a:r>
            <a:r>
              <a:rPr kumimoji="1" lang="en-US" altLang="ja-JP" dirty="0"/>
              <a:t>{</a:t>
            </a:r>
            <a:r>
              <a:rPr kumimoji="1" lang="ja-JP" altLang="en-US" dirty="0"/>
              <a:t>連動</a:t>
            </a:r>
            <a:r>
              <a:rPr kumimoji="1" lang="en-US" altLang="ja-JP" dirty="0"/>
              <a:t>} </a:t>
            </a:r>
            <a:r>
              <a:rPr kumimoji="1" lang="ja-JP" altLang="en-US" dirty="0"/>
              <a:t>されている。</a:t>
            </a:r>
            <a:endParaRPr kumimoji="1" lang="en-US" altLang="ja-JP" dirty="0"/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HEPA</a:t>
            </a:r>
            <a:r>
              <a:rPr kumimoji="1" lang="ja-JP" altLang="en-US" dirty="0"/>
              <a:t>フィルターは、排気側だけでなく給気側にも、設置されている。・ 手洗器は、滅菌のために、排水タンク </a:t>
            </a:r>
            <a:r>
              <a:rPr kumimoji="1" lang="en-US" altLang="ja-JP" dirty="0"/>
              <a:t>{</a:t>
            </a:r>
            <a:r>
              <a:rPr kumimoji="1" lang="ja-JP" altLang="en-US" dirty="0"/>
              <a:t>槽</a:t>
            </a:r>
            <a:r>
              <a:rPr kumimoji="1" lang="en-US" altLang="ja-JP" dirty="0"/>
              <a:t>} </a:t>
            </a:r>
            <a:r>
              <a:rPr kumimoji="1" lang="ja-JP" altLang="en-US" dirty="0"/>
              <a:t>を持つ。</a:t>
            </a:r>
            <a:endParaRPr kumimoji="1" lang="en-US" altLang="ja-JP" dirty="0"/>
          </a:p>
          <a:p>
            <a:r>
              <a:rPr kumimoji="1" lang="ja-JP" altLang="en-US" dirty="0"/>
              <a:t>・ クラス</a:t>
            </a:r>
            <a:r>
              <a:rPr kumimoji="1" lang="en-US" altLang="ja-JP" dirty="0"/>
              <a:t>IIB</a:t>
            </a:r>
            <a:r>
              <a:rPr kumimoji="1" lang="ja-JP" altLang="en-US" dirty="0"/>
              <a:t>の</a:t>
            </a:r>
            <a:r>
              <a:rPr kumimoji="1" lang="en-US" altLang="ja-JP" dirty="0"/>
              <a:t>BSC</a:t>
            </a:r>
            <a:r>
              <a:rPr kumimoji="1" lang="ja-JP" altLang="en-US" dirty="0"/>
              <a:t>は、設置されている。・ </a:t>
            </a:r>
            <a:r>
              <a:rPr kumimoji="1" lang="en-US" altLang="ja-JP" dirty="0"/>
              <a:t>UV {</a:t>
            </a:r>
            <a:r>
              <a:rPr kumimoji="1" lang="ja-JP" altLang="en-US" dirty="0"/>
              <a:t>紫外線</a:t>
            </a:r>
            <a:r>
              <a:rPr kumimoji="1" lang="en-US" altLang="ja-JP" dirty="0"/>
              <a:t>} </a:t>
            </a:r>
            <a:r>
              <a:rPr kumimoji="1" lang="ja-JP" altLang="en-US" dirty="0"/>
              <a:t>ランプは、滅菌のために、設置されている。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500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詳細</a:t>
            </a:r>
            <a:r>
              <a:rPr kumimoji="1" lang="en-US" altLang="ja-JP" dirty="0"/>
              <a:t>/ 2</a:t>
            </a:r>
            <a:r>
              <a:rPr kumimoji="1" lang="ja-JP" altLang="en-US" dirty="0"/>
              <a:t>重壁</a:t>
            </a:r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2</a:t>
            </a:r>
            <a:r>
              <a:rPr kumimoji="1" lang="ja-JP" altLang="en-US" dirty="0"/>
              <a:t>重壁は、実験室の周りに設置されている。</a:t>
            </a:r>
            <a:endParaRPr kumimoji="1" lang="en-US" altLang="ja-JP" dirty="0"/>
          </a:p>
          <a:p>
            <a:r>
              <a:rPr kumimoji="1" lang="ja-JP" altLang="en-US" dirty="0"/>
              <a:t>・ また、</a:t>
            </a:r>
            <a:r>
              <a:rPr kumimoji="1" lang="en-US" altLang="ja-JP" dirty="0"/>
              <a:t>2</a:t>
            </a:r>
            <a:r>
              <a:rPr kumimoji="1" lang="ja-JP" altLang="en-US" dirty="0"/>
              <a:t>重壁は、陽圧 </a:t>
            </a:r>
            <a:r>
              <a:rPr kumimoji="1" lang="en-US" altLang="ja-JP" dirty="0"/>
              <a:t>{</a:t>
            </a:r>
            <a:r>
              <a:rPr kumimoji="1" lang="ja-JP" altLang="en-US" dirty="0"/>
              <a:t>プラス圧または正圧</a:t>
            </a:r>
            <a:r>
              <a:rPr kumimoji="1" lang="en-US" altLang="ja-JP" dirty="0"/>
              <a:t>} </a:t>
            </a:r>
            <a:r>
              <a:rPr kumimoji="1" lang="ja-JP" altLang="en-US" dirty="0"/>
              <a:t>に加圧されている。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680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詳細</a:t>
            </a:r>
            <a:r>
              <a:rPr kumimoji="1" lang="en-US" altLang="ja-JP" dirty="0"/>
              <a:t>/ </a:t>
            </a:r>
            <a:r>
              <a:rPr kumimoji="1" lang="ja-JP" altLang="en-US" dirty="0"/>
              <a:t>ドアインターロック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・ 前室のドアと実験室のドアの両方は、インターロック </a:t>
            </a:r>
            <a:r>
              <a:rPr kumimoji="1" lang="en-US" altLang="ja-JP" dirty="0"/>
              <a:t>{</a:t>
            </a:r>
            <a:r>
              <a:rPr kumimoji="1" lang="ja-JP" altLang="en-US" dirty="0"/>
              <a:t>連動</a:t>
            </a:r>
            <a:r>
              <a:rPr kumimoji="1" lang="en-US" altLang="ja-JP" dirty="0"/>
              <a:t>} </a:t>
            </a:r>
            <a:r>
              <a:rPr kumimoji="1" lang="ja-JP" altLang="en-US" dirty="0"/>
              <a:t>されている。</a:t>
            </a:r>
            <a:endParaRPr kumimoji="1" lang="en-US" altLang="ja-JP" dirty="0"/>
          </a:p>
          <a:p>
            <a:r>
              <a:rPr kumimoji="1" lang="ja-JP" altLang="en-US" dirty="0"/>
              <a:t>・ これらのドアは、室圧により、インターロックされることもできる。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436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詳細</a:t>
            </a:r>
            <a:r>
              <a:rPr kumimoji="1" lang="en-US" altLang="ja-JP" dirty="0"/>
              <a:t>/ </a:t>
            </a:r>
            <a:endParaRPr kumimoji="1" lang="ja-JP" altLang="en-US" dirty="0"/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HEPA</a:t>
            </a:r>
            <a:r>
              <a:rPr kumimoji="1" lang="ja-JP" altLang="en-US" dirty="0"/>
              <a:t>フィルターは、排気側だけでなく給気側にも、設置されている。</a:t>
            </a:r>
          </a:p>
          <a:p>
            <a:r>
              <a:rPr kumimoji="1" lang="ja-JP" altLang="en-US" dirty="0"/>
              <a:t>・ そのため、たとえ、空調が停止し、室圧が</a:t>
            </a:r>
            <a:r>
              <a:rPr kumimoji="1" lang="en-US" altLang="ja-JP" dirty="0"/>
              <a:t>0</a:t>
            </a:r>
            <a:r>
              <a:rPr kumimoji="1" lang="ja-JP" altLang="en-US" dirty="0"/>
              <a:t>になっても、汚染空気は、室外へ流れ出すことができない。</a:t>
            </a:r>
            <a:endParaRPr kumimoji="1" lang="en-US" altLang="ja-JP" dirty="0"/>
          </a:p>
          <a:p>
            <a:r>
              <a:rPr kumimoji="1" lang="ja-JP" altLang="en-US" dirty="0"/>
              <a:t>・ さらに、排気の</a:t>
            </a:r>
            <a:r>
              <a:rPr kumimoji="1" lang="en-US" altLang="ja-JP" dirty="0"/>
              <a:t>HEPA</a:t>
            </a:r>
            <a:r>
              <a:rPr kumimoji="1" lang="ja-JP" altLang="en-US" dirty="0"/>
              <a:t>フィルターの寿命は長くなる。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5889F-F24D-405A-930E-5DC7F7E14CA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15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ikiikka277@hb.tp1.j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F6C570-3EE5-4F5C-A199-BDEAA628A1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6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About Mobile BSL3 Lab</a:t>
            </a:r>
            <a:endParaRPr kumimoji="1" lang="ja-JP" altLang="en-US" sz="6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49AA28-E091-4820-8D0D-0489C6988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577154"/>
          </a:xfrm>
        </p:spPr>
        <p:txBody>
          <a:bodyPr>
            <a:no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08/07/2013, 04/08/2021, 12/08/2021</a:t>
            </a:r>
          </a:p>
          <a:p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Hideki Miki, Ph.D. </a:t>
            </a:r>
            <a:r>
              <a:rPr lang="en-US" altLang="ja-JP" sz="32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(Engineering),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JICA Expert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48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Detail/ UV lamp 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81809"/>
            <a:ext cx="7298346" cy="4976191"/>
          </a:xfrm>
        </p:spPr>
        <p:txBody>
          <a:bodyPr>
            <a:normAutofit/>
          </a:bodyPr>
          <a:lstStyle/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UV lamp is installed in lab, anteroom, pass-box and BSC for sterilization.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4422DB-512C-495E-8031-AC4448115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271" y="2761805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9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Detail/ Wash basin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95061"/>
            <a:ext cx="7284279" cy="4962939"/>
          </a:xfrm>
        </p:spPr>
        <p:txBody>
          <a:bodyPr>
            <a:normAutofit/>
          </a:bodyPr>
          <a:lstStyle/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Wash basin has wasted water tank (inside) for sterilization.</a:t>
            </a:r>
          </a:p>
          <a:p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6F540D3-92FA-49CB-8748-90EBEFDF9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339" y="2747736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02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Detail/ Class II B type BSC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99139"/>
            <a:ext cx="7312414" cy="4958862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Class II type BSC has 2 types.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is II A type and another is II B type.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II A type BSC exhausts air to inside (room), II B type BSC exhausts air to outside.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So, II B type BSC is safer than II A type BSC.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this lab, II B type BSC is installed.</a:t>
            </a:r>
          </a:p>
          <a:p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FE43594-E93E-49CB-9954-F5080075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428" y="2676664"/>
            <a:ext cx="384000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0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Concept/ Easy operation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95061"/>
            <a:ext cx="10563286" cy="4962939"/>
          </a:xfrm>
        </p:spPr>
        <p:txBody>
          <a:bodyPr>
            <a:normAutofit/>
          </a:bodyPr>
          <a:lstStyle/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Automatic control.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Automatic monitoring.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BSL2 mode and BSL3 mode is selectable.</a:t>
            </a:r>
          </a:p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Shut-off damper is installed for gas fumigation.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</a:p>
          <a:p>
            <a:pPr marL="0" indent="0">
              <a:buNone/>
            </a:pP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65F1B3B3-2B33-49CE-98B3-B51DA6DB6E8A}"/>
              </a:ext>
            </a:extLst>
          </p:cNvPr>
          <p:cNvSpPr/>
          <p:nvPr/>
        </p:nvSpPr>
        <p:spPr>
          <a:xfrm>
            <a:off x="8890784" y="2715065"/>
            <a:ext cx="562707" cy="32215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EAC590-B64E-4AA6-A23D-0D52CC69D450}"/>
              </a:ext>
            </a:extLst>
          </p:cNvPr>
          <p:cNvSpPr txBox="1"/>
          <p:nvPr/>
        </p:nvSpPr>
        <p:spPr>
          <a:xfrm>
            <a:off x="9664505" y="4121834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To Detail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139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Detail/ Automatic control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08313"/>
            <a:ext cx="7551566" cy="4949687"/>
          </a:xfrm>
        </p:spPr>
        <p:txBody>
          <a:bodyPr>
            <a:normAutofit/>
          </a:bodyPr>
          <a:lstStyle/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Operation button is minimized for user.</a:t>
            </a:r>
          </a:p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Only 4 buttons, start, stop, buzzer stop, alarm reset (inside) are installed.  </a:t>
            </a:r>
          </a:p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room temperature, pressure, air volume and others are controlled automatically.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2B02A0-0EF9-490C-9889-DDA196C47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681" y="2629205"/>
            <a:ext cx="360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66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Detail/ Automatic monitoring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1895061"/>
            <a:ext cx="7565633" cy="4962939"/>
          </a:xfrm>
        </p:spPr>
        <p:txBody>
          <a:bodyPr>
            <a:normAutofit/>
          </a:bodyPr>
          <a:lstStyle/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Recorder is installed for room temperature, room pressure and others.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User can confirm not only current (now) condition but also past condition.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0C91ADE-D130-454E-B8A8-70ADD5442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578" y="2636824"/>
            <a:ext cx="360000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17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Detail/ Operation mode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95061"/>
            <a:ext cx="9155282" cy="4962939"/>
          </a:xfrm>
        </p:spPr>
        <p:txBody>
          <a:bodyPr>
            <a:normAutofit/>
          </a:bodyPr>
          <a:lstStyle/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P2 (BSL2) mode and P3 (BSL3) mode is selectable.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P2 mode, door can be cancelled interlock by room pressure.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</a:p>
          <a:p>
            <a:pPr marL="0" indent="0">
              <a:buNone/>
            </a:pP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CF2769-C63A-439F-915E-4E962B7AC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737" y="1992796"/>
            <a:ext cx="1920789" cy="476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40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Detail/ Shut off damper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08313"/>
            <a:ext cx="5469546" cy="4949687"/>
          </a:xfrm>
        </p:spPr>
        <p:txBody>
          <a:bodyPr>
            <a:normAutofit/>
          </a:bodyPr>
          <a:lstStyle/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Shut off damper is installed near SA and EA HEPA filter.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So, preparation</a:t>
            </a:r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for gas fumigation is easy.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42EA09F-D97F-4397-B171-B09934CF7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248" y="2637765"/>
            <a:ext cx="565686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13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2334F0-9FB6-4060-B548-D4C95BD5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98784"/>
            <a:ext cx="10571998" cy="1431234"/>
          </a:xfrm>
        </p:spPr>
        <p:txBody>
          <a:bodyPr/>
          <a:lstStyle/>
          <a:p>
            <a:r>
              <a:rPr lang="en-US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End</a:t>
            </a:r>
            <a:endParaRPr kumimoji="1" lang="ja-JP" altLang="en-US" sz="4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097514-27A9-4683-B005-E5838C544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7458927" cy="3636511"/>
          </a:xfrm>
        </p:spPr>
        <p:txBody>
          <a:bodyPr/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Thank you for cooperation with training course.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Email: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3"/>
              </a:rPr>
              <a:t>mikiikka277@hb.tp1.jp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Facebook: Miki Hideki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Document server: http://gaga.jellybean.jp/indexbsl.html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 descr="物体 が含まれている画像&#10;&#10;自動的に生成された説明">
            <a:extLst>
              <a:ext uri="{FF2B5EF4-FFF2-40B4-BE49-F238E27FC236}">
                <a16:creationId xmlns:a16="http://schemas.microsoft.com/office/drawing/2014/main" id="{994EF9EF-A8FC-4607-86AD-7C2AA144F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639" y="3239743"/>
            <a:ext cx="16002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6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Concept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Transportable</a:t>
            </a:r>
          </a:p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Better safety</a:t>
            </a:r>
          </a:p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Easy operation</a:t>
            </a:r>
          </a:p>
        </p:txBody>
      </p:sp>
    </p:spTree>
    <p:extLst>
      <p:ext uri="{BB962C8B-B14F-4D97-AF65-F5344CB8AC3E}">
        <p14:creationId xmlns:p14="http://schemas.microsoft.com/office/powerpoint/2010/main" val="319322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Concept/ Transportable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Easy assembling and dis-assembling.</a:t>
            </a:r>
          </a:p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Easy transportation.</a:t>
            </a:r>
          </a:p>
        </p:txBody>
      </p:sp>
      <p:sp>
        <p:nvSpPr>
          <p:cNvPr id="4" name="右中かっこ 3">
            <a:extLst>
              <a:ext uri="{FF2B5EF4-FFF2-40B4-BE49-F238E27FC236}">
                <a16:creationId xmlns:a16="http://schemas.microsoft.com/office/drawing/2014/main" id="{A06B16FD-CEB7-452C-B891-FFDB5F04FAE7}"/>
              </a:ext>
            </a:extLst>
          </p:cNvPr>
          <p:cNvSpPr/>
          <p:nvPr/>
        </p:nvSpPr>
        <p:spPr>
          <a:xfrm>
            <a:off x="8890784" y="2715065"/>
            <a:ext cx="562707" cy="32215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8B1C74-B32E-4DA1-9D98-9B7B1FA24853}"/>
              </a:ext>
            </a:extLst>
          </p:cNvPr>
          <p:cNvSpPr txBox="1"/>
          <p:nvPr/>
        </p:nvSpPr>
        <p:spPr>
          <a:xfrm>
            <a:off x="9664505" y="4121834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To Detail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378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1382000" cy="970450"/>
          </a:xfrm>
        </p:spPr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Transportable/ 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Easy assembling and dis-assembling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95061"/>
            <a:ext cx="6138377" cy="4962939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Mobile BSL3 lab is designated to be assembled and dis-assembled easily.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Lab has 2unit and each unit can be separated.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Duct and cable can be also separated and be stored in each unit.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A7AB4FD-392F-456E-94A6-965B0999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03" y="2656232"/>
            <a:ext cx="24352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40040D8-19D4-4398-968B-98899B8FF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742" y="2640356"/>
            <a:ext cx="24765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Transportable/ Easy transportation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95061"/>
            <a:ext cx="8630088" cy="4962939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Mobile BSL3 lab is designated to be transported easily.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Lab body is followed ISO668 (Series 1 freight Containers - Classification, dimensions and ratings).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So, it can be transported by normal transportation method.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Japan -&gt; Hanoi, Vietnam (2006) -&gt; HCMC, Vietnam (2013).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Where will Mobile BSL3 Lab be transported at next time?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566F46A-7E55-4A6D-99A3-25503DF3E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601" y="2656232"/>
            <a:ext cx="24765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53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Concept/ Better safety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95061"/>
            <a:ext cx="7973596" cy="4962939"/>
          </a:xfrm>
        </p:spPr>
        <p:txBody>
          <a:bodyPr>
            <a:normAutofit/>
          </a:bodyPr>
          <a:lstStyle/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Double wall is installed around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lab</a:t>
            </a:r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Both ante room door and lab door are interlocked.</a:t>
            </a:r>
          </a:p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HEPA filter installed on not only EA side but also SA side.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Wash basin has wasted water tank for sterilization.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Class II B type BSC is installed.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UV lamp is installed for sterilization.</a:t>
            </a: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68FA7150-DFDC-40CC-A2E9-F667B2D28387}"/>
              </a:ext>
            </a:extLst>
          </p:cNvPr>
          <p:cNvSpPr/>
          <p:nvPr/>
        </p:nvSpPr>
        <p:spPr>
          <a:xfrm>
            <a:off x="8890784" y="2715065"/>
            <a:ext cx="562707" cy="32215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711E98-7D22-4714-8E4D-1DF4D744B961}"/>
              </a:ext>
            </a:extLst>
          </p:cNvPr>
          <p:cNvSpPr txBox="1"/>
          <p:nvPr/>
        </p:nvSpPr>
        <p:spPr>
          <a:xfrm>
            <a:off x="9664505" y="4121834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To Detail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596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Detail/ Double wall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08313"/>
            <a:ext cx="5375763" cy="4949687"/>
          </a:xfrm>
        </p:spPr>
        <p:txBody>
          <a:bodyPr>
            <a:normAutofit/>
          </a:bodyPr>
          <a:lstStyle/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Double wall is installed around lab.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double wall is pressurized to positive pressure. 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CBB7180-293C-4141-A73D-C8A604FA9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75" y="2040006"/>
            <a:ext cx="5869024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4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Detail/ Door interlock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99138"/>
            <a:ext cx="7284279" cy="4958861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Both ante room door and lab door are interlocked.</a:t>
            </a:r>
          </a:p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These door can be also interlocked by room pressure.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733DC5-086D-4BD3-92A7-BE0014A9F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361" y="2634461"/>
            <a:ext cx="384000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Detail/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Both SA and EA HEPA filter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99139"/>
            <a:ext cx="4401502" cy="4958862"/>
          </a:xfrm>
        </p:spPr>
        <p:txBody>
          <a:bodyPr>
            <a:normAutofit/>
          </a:bodyPr>
          <a:lstStyle/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HEPA filter installed in not only EA side but also SA side.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So, even if air conditioning stopped and room pressure became 0, dirty air cannot flow out to outside.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Additionally, life of EA HEPA filter becomes long.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BFD0E9-2318-4898-8A77-E8D426C40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214" y="3671719"/>
            <a:ext cx="68675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21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ォータブル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クォータブル</Template>
  <TotalTime>3859</TotalTime>
  <Words>1475</Words>
  <Application>Microsoft Office PowerPoint</Application>
  <PresentationFormat>ワイド画面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ＭＳ Ｐゴシック</vt:lpstr>
      <vt:lpstr>游ゴシック</vt:lpstr>
      <vt:lpstr>Century Gothic</vt:lpstr>
      <vt:lpstr>Wingdings 2</vt:lpstr>
      <vt:lpstr>クォータブル</vt:lpstr>
      <vt:lpstr>About Mobile BSL3 Lab</vt:lpstr>
      <vt:lpstr>Concept</vt:lpstr>
      <vt:lpstr>Concept/ Transportable</vt:lpstr>
      <vt:lpstr>Transportable/ Easy assembling and dis-assembling</vt:lpstr>
      <vt:lpstr>Transportable/ Easy transportation</vt:lpstr>
      <vt:lpstr>Concept/ Better safety</vt:lpstr>
      <vt:lpstr>Detail/ Double wall</vt:lpstr>
      <vt:lpstr>Detail/ Door interlock</vt:lpstr>
      <vt:lpstr>Detail/ Both SA and EA HEPA filter</vt:lpstr>
      <vt:lpstr>Detail/ UV lamp </vt:lpstr>
      <vt:lpstr>Detail/ Wash basin</vt:lpstr>
      <vt:lpstr>Detail/ Class II B type BSC</vt:lpstr>
      <vt:lpstr>Concept/ Easy operation</vt:lpstr>
      <vt:lpstr>Detail/ Automatic control</vt:lpstr>
      <vt:lpstr>Detail/ Automatic monitoring</vt:lpstr>
      <vt:lpstr>Detail/ Operation mode</vt:lpstr>
      <vt:lpstr>Detail/ Shut off damper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三木 秀樹</dc:creator>
  <cp:lastModifiedBy>HIDEKI MIKI</cp:lastModifiedBy>
  <cp:revision>64</cp:revision>
  <dcterms:created xsi:type="dcterms:W3CDTF">2019-06-29T04:02:15Z</dcterms:created>
  <dcterms:modified xsi:type="dcterms:W3CDTF">2023-12-26T01:24:27Z</dcterms:modified>
</cp:coreProperties>
</file>